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6" r:id="rId4"/>
    <p:sldId id="263" r:id="rId5"/>
    <p:sldId id="261" r:id="rId6"/>
    <p:sldId id="267" r:id="rId7"/>
    <p:sldId id="264" r:id="rId8"/>
    <p:sldId id="260" r:id="rId9"/>
    <p:sldId id="259" r:id="rId10"/>
    <p:sldId id="265" r:id="rId11"/>
    <p:sldId id="258" r:id="rId12"/>
    <p:sldId id="25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 autoAdjust="0"/>
    <p:restoredTop sz="87034" autoAdjust="0"/>
  </p:normalViewPr>
  <p:slideViewPr>
    <p:cSldViewPr>
      <p:cViewPr varScale="1">
        <p:scale>
          <a:sx n="41" d="100"/>
          <a:sy n="41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E582B-D3CC-4EC3-8E63-3C91C2B551B4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2B248-4771-4ABC-B5A1-358B6EE237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Projektünk témája a </a:t>
            </a:r>
            <a:r>
              <a:rPr lang="hu-HU" dirty="0" err="1" smtClean="0"/>
              <a:t>hybrid</a:t>
            </a:r>
            <a:r>
              <a:rPr lang="hu-HU" baseline="0" dirty="0" smtClean="0"/>
              <a:t> autók, mivel ezek szennyezik legkevésbé a környezetet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Őriszentpéterről származik a Solo, a magyar hibrid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Egész jó sebességre</a:t>
            </a:r>
            <a:r>
              <a:rPr lang="hu-HU" baseline="0" dirty="0" smtClean="0"/>
              <a:t> képes, ráadásul az utasok is termelhetnek áramot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 az a hibrid rendszer? Két motor kombinációja, a villany és a hagyományos motoré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Ez környezetbarát megoldásnak számít a</a:t>
            </a:r>
            <a:r>
              <a:rPr lang="hu-HU" baseline="0" dirty="0" smtClean="0"/>
              <a:t> közlekedésben, mert viszonylag alacsony a károsanyag-kibocsátás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akku menet közben is tölthető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Üresjárat</a:t>
            </a:r>
            <a:r>
              <a:rPr lang="hu-HU" baseline="0" dirty="0" smtClean="0"/>
              <a:t> esetén a belső égésű motor automatikusan leáll, majd ha kell, újraindul</a:t>
            </a:r>
          </a:p>
          <a:p>
            <a:r>
              <a:rPr lang="hu-HU" baseline="0" dirty="0" smtClean="0"/>
              <a:t>Ha csak rövid ideig gyorsítunk, akkor mindkét motor üzemel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akkukon</a:t>
            </a:r>
            <a:r>
              <a:rPr lang="hu-HU" baseline="0" dirty="0" smtClean="0"/>
              <a:t> még van mit javítani, és…</a:t>
            </a:r>
          </a:p>
          <a:p>
            <a:r>
              <a:rPr lang="hu-HU" baseline="0" dirty="0" smtClean="0"/>
              <a:t>Az anyaguk sem tökéletes, még mindig léteznek ólom-akkuk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hu-HU" baseline="0" dirty="0" smtClean="0"/>
              <a:t> teljesen hibrid autók a </a:t>
            </a:r>
            <a:r>
              <a:rPr lang="hu-HU" baseline="0" dirty="0" err="1" smtClean="0"/>
              <a:t>Prius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</a:t>
            </a:r>
            <a:r>
              <a:rPr lang="hu-HU" baseline="0" dirty="0" smtClean="0"/>
              <a:t> Toyotától, a Ford </a:t>
            </a:r>
            <a:r>
              <a:rPr lang="hu-HU" baseline="0" dirty="0" err="1" smtClean="0"/>
              <a:t>Escape</a:t>
            </a:r>
            <a:r>
              <a:rPr lang="hu-HU" baseline="0" dirty="0" smtClean="0"/>
              <a:t> és </a:t>
            </a:r>
            <a:r>
              <a:rPr lang="hu-HU" baseline="0" dirty="0" err="1" smtClean="0"/>
              <a:t>pl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Mercury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Mariner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rásegítő hibrid nem tud belső égésű motor nélkül üzemelni</a:t>
            </a:r>
          </a:p>
          <a:p>
            <a:r>
              <a:rPr lang="hu-HU" dirty="0" smtClean="0"/>
              <a:t>Ilyen például a Honda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Kezdetben volt a Toyota </a:t>
            </a:r>
            <a:r>
              <a:rPr lang="hu-HU" dirty="0" err="1" smtClean="0"/>
              <a:t>Prius</a:t>
            </a:r>
            <a:r>
              <a:rPr lang="hu-HU" dirty="0" smtClean="0"/>
              <a:t>, aztán a Honda </a:t>
            </a:r>
            <a:r>
              <a:rPr lang="hu-HU" dirty="0" err="1" smtClean="0"/>
              <a:t>Insight</a:t>
            </a:r>
            <a:r>
              <a:rPr lang="hu-HU" dirty="0" smtClean="0"/>
              <a:t>, </a:t>
            </a:r>
            <a:r>
              <a:rPr lang="hu-HU" dirty="0" err="1" smtClean="0"/>
              <a:t>Lexus</a:t>
            </a:r>
            <a:r>
              <a:rPr lang="hu-HU" dirty="0" smtClean="0"/>
              <a:t>,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stb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2B248-4771-4ABC-B5A1-358B6EE23716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B12C4D-866E-4A0F-855A-C6DB1A6A142A}" type="datetimeFigureOut">
              <a:rPr lang="hu-HU" smtClean="0"/>
              <a:pPr/>
              <a:t>2011.02.18.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2A7DD4E-3E0C-4181-B324-004B601BD6C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4581128"/>
            <a:ext cx="7772400" cy="1975104"/>
          </a:xfrm>
        </p:spPr>
        <p:txBody>
          <a:bodyPr/>
          <a:lstStyle/>
          <a:p>
            <a:r>
              <a:rPr lang="hu-HU" dirty="0" err="1" smtClean="0"/>
              <a:t>Hybrid</a:t>
            </a:r>
            <a:r>
              <a:rPr lang="hu-HU" dirty="0" smtClean="0"/>
              <a:t> Autók</a:t>
            </a:r>
            <a:endParaRPr 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914400"/>
          </a:xfrm>
        </p:spPr>
        <p:txBody>
          <a:bodyPr/>
          <a:lstStyle/>
          <a:p>
            <a:r>
              <a:rPr lang="hu-HU" b="1" dirty="0" err="1" smtClean="0"/>
              <a:t>Rásegítőhibrid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5184576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Comic Sans MS" pitchFamily="66" charset="0"/>
              </a:rPr>
              <a:t>Rásegítő hibrid hajtással rendelkeznek például a Honda hibridjei </a:t>
            </a:r>
          </a:p>
          <a:p>
            <a:r>
              <a:rPr lang="hu-HU" sz="2800" dirty="0" smtClean="0">
                <a:latin typeface="Comic Sans MS" pitchFamily="66" charset="0"/>
              </a:rPr>
              <a:t>A Honda rendszerét integrált motor rásegítésnek (IMA) hívják </a:t>
            </a:r>
          </a:p>
          <a:p>
            <a:r>
              <a:rPr lang="hu-HU" sz="2800" dirty="0" smtClean="0">
                <a:latin typeface="Comic Sans MS" pitchFamily="66" charset="0"/>
              </a:rPr>
              <a:t>A </a:t>
            </a:r>
            <a:r>
              <a:rPr lang="hu-HU" sz="2800" dirty="0" err="1" smtClean="0">
                <a:latin typeface="Comic Sans MS" pitchFamily="66" charset="0"/>
              </a:rPr>
              <a:t>rásegítőhibridek</a:t>
            </a:r>
            <a:r>
              <a:rPr lang="hu-HU" sz="2800" dirty="0" smtClean="0">
                <a:latin typeface="Comic Sans MS" pitchFamily="66" charset="0"/>
              </a:rPr>
              <a:t> leginkább abban különböznek a teljesen hibridektől, hogy nem tudnak belső égésű motor nélkül üzemelni. </a:t>
            </a:r>
          </a:p>
          <a:p>
            <a:r>
              <a:rPr lang="hu-HU" sz="2800" dirty="0" smtClean="0">
                <a:latin typeface="Comic Sans MS" pitchFamily="66" charset="0"/>
              </a:rPr>
              <a:t>De nem sok elektromos energiára van szükségük, ezért az akkumulátorok is lehetnek kisebbek.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914400"/>
          </a:xfrm>
        </p:spPr>
        <p:txBody>
          <a:bodyPr/>
          <a:lstStyle/>
          <a:p>
            <a:r>
              <a:rPr lang="hu-HU" b="1" dirty="0" smtClean="0"/>
              <a:t>A hibridautók elterjedése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916832"/>
            <a:ext cx="7772400" cy="4464496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r>
              <a:rPr lang="hu-HU" sz="9600" dirty="0" smtClean="0">
                <a:latin typeface="Comic Sans MS" pitchFamily="66" charset="0"/>
              </a:rPr>
              <a:t>A </a:t>
            </a:r>
            <a:r>
              <a:rPr lang="hu-HU" sz="11200" dirty="0" smtClean="0">
                <a:latin typeface="Comic Sans MS" pitchFamily="66" charset="0"/>
              </a:rPr>
              <a:t>hibridmeghajtás fogalmát a Toyota vezette be a köztudatba a </a:t>
            </a:r>
            <a:r>
              <a:rPr lang="hu-HU" sz="11200" dirty="0" err="1" smtClean="0">
                <a:latin typeface="Comic Sans MS" pitchFamily="66" charset="0"/>
              </a:rPr>
              <a:t>Prius</a:t>
            </a:r>
            <a:r>
              <a:rPr lang="hu-HU" sz="11200" dirty="0" smtClean="0">
                <a:latin typeface="Comic Sans MS" pitchFamily="66" charset="0"/>
              </a:rPr>
              <a:t> révén.</a:t>
            </a:r>
          </a:p>
          <a:p>
            <a:pPr>
              <a:spcAft>
                <a:spcPts val="1200"/>
              </a:spcAft>
            </a:pPr>
            <a:r>
              <a:rPr lang="hu-HU" sz="11200" dirty="0" smtClean="0">
                <a:latin typeface="Comic Sans MS" pitchFamily="66" charset="0"/>
              </a:rPr>
              <a:t>A hibridautók a kilencvenes évek végén váltak a nagyközönség számára elérhetővé a Honda </a:t>
            </a:r>
            <a:r>
              <a:rPr lang="hu-HU" sz="11200" dirty="0" err="1" smtClean="0">
                <a:latin typeface="Comic Sans MS" pitchFamily="66" charset="0"/>
              </a:rPr>
              <a:t>Insight</a:t>
            </a:r>
            <a:r>
              <a:rPr lang="hu-HU" sz="11200" dirty="0" smtClean="0">
                <a:latin typeface="Comic Sans MS" pitchFamily="66" charset="0"/>
              </a:rPr>
              <a:t> és a Toyota </a:t>
            </a:r>
            <a:r>
              <a:rPr lang="hu-HU" sz="11200" dirty="0" err="1" smtClean="0">
                <a:latin typeface="Comic Sans MS" pitchFamily="66" charset="0"/>
              </a:rPr>
              <a:t>Prius</a:t>
            </a:r>
            <a:r>
              <a:rPr lang="hu-HU" sz="11200" dirty="0" smtClean="0">
                <a:latin typeface="Comic Sans MS" pitchFamily="66" charset="0"/>
              </a:rPr>
              <a:t> piacra dobásával. </a:t>
            </a:r>
          </a:p>
          <a:p>
            <a:pPr>
              <a:spcAft>
                <a:spcPts val="1200"/>
              </a:spcAft>
            </a:pPr>
            <a:r>
              <a:rPr lang="hu-HU" sz="11200" dirty="0" smtClean="0">
                <a:latin typeface="Comic Sans MS" pitchFamily="66" charset="0"/>
              </a:rPr>
              <a:t>A Toyota és a </a:t>
            </a:r>
            <a:r>
              <a:rPr lang="hu-HU" sz="11200" dirty="0" err="1" smtClean="0">
                <a:latin typeface="Comic Sans MS" pitchFamily="66" charset="0"/>
              </a:rPr>
              <a:t>Lexus</a:t>
            </a:r>
            <a:r>
              <a:rPr lang="hu-HU" sz="11200" dirty="0" smtClean="0">
                <a:latin typeface="Comic Sans MS" pitchFamily="66" charset="0"/>
              </a:rPr>
              <a:t> 1,7 millió hibridautót adott el 2009 januárjáig.</a:t>
            </a:r>
          </a:p>
          <a:p>
            <a:pPr>
              <a:spcAft>
                <a:spcPts val="1200"/>
              </a:spcAft>
            </a:pPr>
            <a:r>
              <a:rPr lang="hu-HU" sz="11200" dirty="0" smtClean="0">
                <a:latin typeface="Comic Sans MS" pitchFamily="66" charset="0"/>
              </a:rPr>
              <a:t>Jelenleg az USA összes autógyártójának a hibridautók a legfontosabb termékei.</a:t>
            </a:r>
          </a:p>
          <a:p>
            <a:endParaRPr lang="hu-H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Solo, a magyar </a:t>
            </a:r>
            <a:r>
              <a:rPr lang="hu-HU" b="1" dirty="0" err="1" smtClean="0"/>
              <a:t>hybrid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Őriszentpéteren fejleszti a 10-20 fős </a:t>
            </a:r>
            <a:r>
              <a:rPr lang="hu-HU" dirty="0" err="1" smtClean="0"/>
              <a:t>Antro</a:t>
            </a:r>
            <a:r>
              <a:rPr lang="hu-HU" dirty="0" smtClean="0"/>
              <a:t> (Alternatív Erőforrásokat és Járműveket Fejlesztő és Gyártó) Kht.,</a:t>
            </a:r>
            <a:r>
              <a:rPr lang="hu-HU" baseline="30000" dirty="0" smtClean="0"/>
              <a:t> </a:t>
            </a:r>
            <a:r>
              <a:rPr lang="hu-HU" dirty="0" smtClean="0"/>
              <a:t>néhány más szervezet közreműködésével. </a:t>
            </a:r>
          </a:p>
          <a:p>
            <a:r>
              <a:rPr lang="hu-HU" dirty="0" smtClean="0"/>
              <a:t>2008 júniusában bemutatták a prototípust a Közlekedési Múzeumban; </a:t>
            </a:r>
          </a:p>
          <a:p>
            <a:r>
              <a:rPr lang="hu-HU" dirty="0" smtClean="0"/>
              <a:t>akkor 2012-re tervezték a sorozatgyártás elindítását.</a:t>
            </a:r>
          </a:p>
          <a:p>
            <a:endParaRPr 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Solo tulajdonságai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96855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Solo 10 másodperc alatt gyorsul fel 100 km/h sebességre, a végsebessége pedig 140 kilométer óránként. </a:t>
            </a:r>
          </a:p>
          <a:p>
            <a:r>
              <a:rPr lang="hu-HU" dirty="0" smtClean="0"/>
              <a:t>A kocsi szén-dioxidban számolt károsanyag-kibocsátása nem éri el a 45 grammot, a fogyasztása pedig a 1,8 litert 100 kilométerenként. </a:t>
            </a:r>
          </a:p>
          <a:p>
            <a:r>
              <a:rPr lang="hu-HU" dirty="0" smtClean="0"/>
              <a:t>A négy kerékbe épített villanymotort lítiumion-akkumulátorok táplálják. </a:t>
            </a:r>
          </a:p>
          <a:p>
            <a:r>
              <a:rPr lang="hu-HU" i="1" dirty="0" smtClean="0"/>
              <a:t>Minden</a:t>
            </a:r>
            <a:r>
              <a:rPr lang="hu-HU" dirty="0" smtClean="0"/>
              <a:t> üléshez tartozik pedál, melyet testedző szerkezetként és áramfejlesztőként lehet használni, akár várakozás közben is. </a:t>
            </a:r>
          </a:p>
          <a:p>
            <a:r>
              <a:rPr lang="hu-HU" dirty="0" smtClean="0"/>
              <a:t>Elöl csak a vezető ül, középen, mögötte két utas. </a:t>
            </a:r>
            <a:endParaRPr 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914400"/>
          </a:xfrm>
        </p:spPr>
        <p:txBody>
          <a:bodyPr/>
          <a:lstStyle/>
          <a:p>
            <a:r>
              <a:rPr lang="hu-HU" b="1" dirty="0" smtClean="0"/>
              <a:t>És hogy néz ki?</a:t>
            </a:r>
            <a:endParaRPr lang="hu-HU" b="1" dirty="0"/>
          </a:p>
        </p:txBody>
      </p:sp>
      <p:pic>
        <p:nvPicPr>
          <p:cNvPr id="4" name="Kép 3" descr="antrosol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87825" y="1196752"/>
            <a:ext cx="6156176" cy="468052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051720" y="6093296"/>
            <a:ext cx="4901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Megnézhetitek a plakátunkon is</a:t>
            </a:r>
            <a:endParaRPr lang="hu-HU" sz="2800" dirty="0"/>
          </a:p>
        </p:txBody>
      </p:sp>
      <p:pic>
        <p:nvPicPr>
          <p:cNvPr id="6" name="Kép 5" descr="ME2008-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5" y="1196751"/>
            <a:ext cx="7128793" cy="469736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844824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>
                <a:latin typeface="Comic Sans MS" pitchFamily="66" charset="0"/>
              </a:rPr>
              <a:t>Hibrid rendszer</a:t>
            </a:r>
            <a:r>
              <a:rPr lang="hu-HU" dirty="0" smtClean="0">
                <a:latin typeface="Comic Sans MS" pitchFamily="66" charset="0"/>
              </a:rPr>
              <a:t>nek azt a megoldást nevezzük, melynek során a meghajtáshoz szükséges energiát két vagy több, különböző elven működő erőforrásból nyerik. </a:t>
            </a:r>
          </a:p>
          <a:p>
            <a:r>
              <a:rPr lang="hu-HU" dirty="0" smtClean="0">
                <a:latin typeface="Comic Sans MS" pitchFamily="66" charset="0"/>
              </a:rPr>
              <a:t>A gyakorlati megvalósítás során legtöbbször a belsőégésű motor és a villanymotor kombinációja jelenik meg. </a:t>
            </a:r>
          </a:p>
          <a:p>
            <a:r>
              <a:rPr lang="hu-HU" dirty="0" smtClean="0">
                <a:latin typeface="Comic Sans MS" pitchFamily="66" charset="0"/>
              </a:rPr>
              <a:t>A haladáshoz szükséges energia akkumulátor helyett (vagy mellett) még lendkerékben vagy szuperkondenzátorban is tárolható.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71600" y="548680"/>
            <a:ext cx="6917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4000" b="1" spc="-100" dirty="0" err="1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hybrid</a:t>
            </a:r>
            <a:r>
              <a:rPr lang="hu-HU" sz="4000" b="1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 rendszer fogalma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Mitől környezetbarát?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628800"/>
            <a:ext cx="7931224" cy="472676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Nemcsak benzinnel vagy gázolajjal működik, hanem elektromos áramot is használ</a:t>
            </a:r>
          </a:p>
          <a:p>
            <a:r>
              <a:rPr lang="hu-HU" dirty="0" smtClean="0"/>
              <a:t>Így kisebb a károsanyag-kibocsátása a hagyományos autókénál</a:t>
            </a:r>
            <a:endParaRPr lang="hu-HU" dirty="0"/>
          </a:p>
          <a:p>
            <a:r>
              <a:rPr lang="hu-HU" dirty="0" smtClean="0"/>
              <a:t>Olcsóbb viszont a villanyautóknál, mert képes magának előállítani az áramot – fajtától függő hatásfokkal</a:t>
            </a:r>
          </a:p>
          <a:p>
            <a:r>
              <a:rPr lang="hu-HU" dirty="0" smtClean="0"/>
              <a:t>A fejlesztések azt célozzák, hogy a hagyományos és az elektromos „üzemanyag” minél optimálisabban kerüljön felhasználásra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914400"/>
          </a:xfrm>
        </p:spPr>
        <p:txBody>
          <a:bodyPr/>
          <a:lstStyle/>
          <a:p>
            <a:r>
              <a:rPr lang="hu-HU" b="1" dirty="0" smtClean="0"/>
              <a:t>Működési elv I.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484784"/>
            <a:ext cx="7772400" cy="5085184"/>
          </a:xfrm>
        </p:spPr>
        <p:txBody>
          <a:bodyPr>
            <a:noAutofit/>
          </a:bodyPr>
          <a:lstStyle/>
          <a:p>
            <a:r>
              <a:rPr lang="hu-HU" dirty="0" smtClean="0">
                <a:latin typeface="Comic Sans MS" pitchFamily="66" charset="0"/>
              </a:rPr>
              <a:t>A sorozatban gyártott hibridautók akkumulátora menet közben is feltölthető; </a:t>
            </a:r>
          </a:p>
          <a:p>
            <a:pPr lvl="1"/>
            <a:r>
              <a:rPr lang="hu-HU" dirty="0" smtClean="0">
                <a:latin typeface="Comic Sans MS" pitchFamily="66" charset="0"/>
              </a:rPr>
              <a:t>egyrészt a belső égésű motor, másrészt </a:t>
            </a:r>
          </a:p>
          <a:p>
            <a:pPr lvl="1"/>
            <a:r>
              <a:rPr lang="hu-HU" dirty="0" smtClean="0">
                <a:latin typeface="Comic Sans MS" pitchFamily="66" charset="0"/>
              </a:rPr>
              <a:t>az </a:t>
            </a:r>
            <a:r>
              <a:rPr lang="hu-HU" dirty="0" err="1" smtClean="0">
                <a:latin typeface="Comic Sans MS" pitchFamily="66" charset="0"/>
              </a:rPr>
              <a:t>energiavisszatöltő</a:t>
            </a:r>
            <a:r>
              <a:rPr lang="hu-HU" dirty="0" smtClean="0">
                <a:latin typeface="Comic Sans MS" pitchFamily="66" charset="0"/>
              </a:rPr>
              <a:t> rendszersegítségével. </a:t>
            </a:r>
          </a:p>
          <a:p>
            <a:r>
              <a:rPr lang="hu-HU" dirty="0" smtClean="0">
                <a:latin typeface="Comic Sans MS" pitchFamily="66" charset="0"/>
              </a:rPr>
              <a:t>A belső égésű motor egy generátort hajt, és az termeli az áramot, amely vagy közvetlenül a járművet hajtja, vagy az akkumulátor töltésére fordítódik.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Működési elv II.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256584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 smtClean="0">
                <a:latin typeface="Comic Sans MS" pitchFamily="66" charset="0"/>
              </a:rPr>
              <a:t>Az </a:t>
            </a:r>
            <a:r>
              <a:rPr lang="hu-HU" sz="3200" dirty="0" err="1" smtClean="0">
                <a:latin typeface="Comic Sans MS" pitchFamily="66" charset="0"/>
              </a:rPr>
              <a:t>üzemanyagfogyasztás</a:t>
            </a:r>
            <a:r>
              <a:rPr lang="hu-HU" sz="3200" dirty="0" smtClean="0">
                <a:latin typeface="Comic Sans MS" pitchFamily="66" charset="0"/>
              </a:rPr>
              <a:t> csökkentését célozza a start-stop funkció is, amely üresjáratban automatikusan leállítja és a megfelelő időben újraindítja a belső égésű motort. </a:t>
            </a:r>
          </a:p>
          <a:p>
            <a:r>
              <a:rPr lang="hu-HU" sz="3200" dirty="0" smtClean="0">
                <a:latin typeface="Comic Sans MS" pitchFamily="66" charset="0"/>
              </a:rPr>
              <a:t>A hibridautó belső égésű motorja kisebb, mint a hagyományos (csak belső égésű motorral rendelkező) autóké. </a:t>
            </a:r>
          </a:p>
          <a:p>
            <a:r>
              <a:rPr lang="hu-HU" sz="3200" dirty="0" smtClean="0">
                <a:latin typeface="Comic Sans MS" pitchFamily="66" charset="0"/>
              </a:rPr>
              <a:t>A rövid idejű gyorsításoknál azonban mindként hajtás üzemelhet, így nincs jelentős különbség a hagyományos hajtású autókhoz képest.</a:t>
            </a:r>
          </a:p>
          <a:p>
            <a:endParaRPr 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Akkumulátor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340768"/>
            <a:ext cx="7772400" cy="5112568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Comic Sans MS" pitchFamily="66" charset="0"/>
              </a:rPr>
              <a:t>Az energiát tároló akkumulátorok sok helyet foglalnak, és nagy súlyt jelentenek. Problémát jelent még a jelentős áruk, és a feltöltés viszonylagos lassúsága is.</a:t>
            </a:r>
          </a:p>
          <a:p>
            <a:r>
              <a:rPr lang="hu-HU" sz="2800" dirty="0" smtClean="0">
                <a:latin typeface="Comic Sans MS" pitchFamily="66" charset="0"/>
              </a:rPr>
              <a:t>Az akkumulátorok leggyakrabban lítium-ion akkumulátorok. Emellett vannak még a nikkel-f, nátrium/nikkel-klorid esetleg hagyományos ólom akkumulátorok is.</a:t>
            </a:r>
          </a:p>
          <a:p>
            <a:r>
              <a:rPr lang="hu-HU" sz="2800" dirty="0" smtClean="0">
                <a:latin typeface="Comic Sans MS" pitchFamily="66" charset="0"/>
              </a:rPr>
              <a:t>A lítium-ion akkumulátor azért gyakoribb választás, mert az ólom-akkumulátorhoz képest könnyebb.</a:t>
            </a:r>
          </a:p>
          <a:p>
            <a:endParaRPr lang="hu-H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984776" cy="914400"/>
          </a:xfrm>
        </p:spPr>
        <p:txBody>
          <a:bodyPr/>
          <a:lstStyle/>
          <a:p>
            <a:r>
              <a:rPr lang="hu-HU" b="1" dirty="0" smtClean="0"/>
              <a:t>Teljesen hibrid</a:t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412776"/>
            <a:ext cx="7772400" cy="5445224"/>
          </a:xfrm>
        </p:spPr>
        <p:txBody>
          <a:bodyPr>
            <a:normAutofit fontScale="25000" lnSpcReduction="20000"/>
          </a:bodyPr>
          <a:lstStyle/>
          <a:p>
            <a:r>
              <a:rPr lang="hu-HU" sz="11200" dirty="0" smtClean="0">
                <a:latin typeface="Comic Sans MS" pitchFamily="66" charset="0"/>
              </a:rPr>
              <a:t>A teljesen hibrid (más néven teljes értékű hibrid, </a:t>
            </a:r>
            <a:r>
              <a:rPr lang="hu-HU" sz="11200" dirty="0" err="1" smtClean="0">
                <a:latin typeface="Comic Sans MS" pitchFamily="66" charset="0"/>
              </a:rPr>
              <a:t>full</a:t>
            </a:r>
            <a:r>
              <a:rPr lang="hu-HU" sz="11200" dirty="0" smtClean="0">
                <a:latin typeface="Comic Sans MS" pitchFamily="66" charset="0"/>
              </a:rPr>
              <a:t> </a:t>
            </a:r>
            <a:r>
              <a:rPr lang="hu-HU" sz="11200" dirty="0" err="1" smtClean="0">
                <a:latin typeface="Comic Sans MS" pitchFamily="66" charset="0"/>
              </a:rPr>
              <a:t>hybrid</a:t>
            </a:r>
            <a:r>
              <a:rPr lang="hu-HU" sz="11200" dirty="0" smtClean="0">
                <a:latin typeface="Comic Sans MS" pitchFamily="66" charset="0"/>
              </a:rPr>
              <a:t>) bármikor képes akár akkumulátorról, akár belső égésű motorral, akár mindkettővel meghajtva menni. </a:t>
            </a:r>
          </a:p>
          <a:p>
            <a:r>
              <a:rPr lang="hu-HU" sz="11200" dirty="0" smtClean="0">
                <a:latin typeface="Comic Sans MS" pitchFamily="66" charset="0"/>
              </a:rPr>
              <a:t>Ilyen például a Toyota </a:t>
            </a:r>
            <a:r>
              <a:rPr lang="hu-HU" sz="11200" dirty="0" err="1" smtClean="0">
                <a:latin typeface="Comic Sans MS" pitchFamily="66" charset="0"/>
              </a:rPr>
              <a:t>Prius</a:t>
            </a:r>
            <a:r>
              <a:rPr lang="hu-HU" sz="11200" dirty="0" smtClean="0">
                <a:latin typeface="Comic Sans MS" pitchFamily="66" charset="0"/>
              </a:rPr>
              <a:t>, a Ford </a:t>
            </a:r>
            <a:r>
              <a:rPr lang="hu-HU" sz="11200" dirty="0" err="1" smtClean="0">
                <a:latin typeface="Comic Sans MS" pitchFamily="66" charset="0"/>
              </a:rPr>
              <a:t>Escape</a:t>
            </a:r>
            <a:r>
              <a:rPr lang="hu-HU" sz="11200" dirty="0" smtClean="0">
                <a:latin typeface="Comic Sans MS" pitchFamily="66" charset="0"/>
              </a:rPr>
              <a:t> és a </a:t>
            </a:r>
            <a:r>
              <a:rPr lang="hu-HU" sz="11200" dirty="0" err="1" smtClean="0">
                <a:latin typeface="Comic Sans MS" pitchFamily="66" charset="0"/>
              </a:rPr>
              <a:t>Mercury</a:t>
            </a:r>
            <a:r>
              <a:rPr lang="hu-HU" sz="11200" dirty="0" smtClean="0">
                <a:latin typeface="Comic Sans MS" pitchFamily="66" charset="0"/>
              </a:rPr>
              <a:t> </a:t>
            </a:r>
            <a:r>
              <a:rPr lang="hu-HU" sz="11200" dirty="0" err="1" smtClean="0">
                <a:latin typeface="Comic Sans MS" pitchFamily="66" charset="0"/>
              </a:rPr>
              <a:t>Mariner</a:t>
            </a:r>
            <a:r>
              <a:rPr lang="hu-HU" sz="11200" dirty="0" smtClean="0">
                <a:latin typeface="Comic Sans MS" pitchFamily="66" charset="0"/>
              </a:rPr>
              <a:t>. </a:t>
            </a:r>
          </a:p>
          <a:p>
            <a:r>
              <a:rPr lang="hu-HU" sz="11200" dirty="0" smtClean="0">
                <a:latin typeface="Comic Sans MS" pitchFamily="66" charset="0"/>
              </a:rPr>
              <a:t>Ahhoz, hogy a jármű csak akkumulátorról is tudjon üzemelni, nagy kapacitású akkumulátorra van szükség. </a:t>
            </a:r>
          </a:p>
          <a:p>
            <a:r>
              <a:rPr lang="hu-HU" sz="11200" dirty="0" smtClean="0">
                <a:latin typeface="Comic Sans MS" pitchFamily="66" charset="0"/>
              </a:rPr>
              <a:t>Azért, hogy a mechanikai és az elektromos energiát könnyebben át lehessen alakítani egymásba, a hajtáslánc megosztott – ettől persze bonyolultabb lesz a rendszer. </a:t>
            </a:r>
          </a:p>
          <a:p>
            <a:endParaRPr lang="hu-H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159</TotalTime>
  <Words>792</Words>
  <Application>Microsoft Office PowerPoint</Application>
  <PresentationFormat>Diavetítés a képernyőre (4:3 oldalarány)</PresentationFormat>
  <Paragraphs>77</Paragraphs>
  <Slides>15</Slides>
  <Notes>12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Metró</vt:lpstr>
      <vt:lpstr>Hybrid Autók</vt:lpstr>
      <vt:lpstr>2. dia</vt:lpstr>
      <vt:lpstr>Mitől környezetbarát?</vt:lpstr>
      <vt:lpstr>4. dia</vt:lpstr>
      <vt:lpstr>Működési elv I. </vt:lpstr>
      <vt:lpstr>Működési elv II.</vt:lpstr>
      <vt:lpstr>7. dia</vt:lpstr>
      <vt:lpstr>Akkumulátor</vt:lpstr>
      <vt:lpstr>Teljesen hibrid </vt:lpstr>
      <vt:lpstr>10. dia</vt:lpstr>
      <vt:lpstr>Rásegítőhibrid </vt:lpstr>
      <vt:lpstr>A hibridautók elterjedése </vt:lpstr>
      <vt:lpstr>Solo, a magyar hybrid</vt:lpstr>
      <vt:lpstr>A Solo tulajdonságai</vt:lpstr>
      <vt:lpstr>És hogy néz ki?</vt:lpstr>
    </vt:vector>
  </TitlesOfParts>
  <Company>Egressy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Autók</dc:title>
  <dc:creator>Tanulo</dc:creator>
  <cp:lastModifiedBy>Tanar</cp:lastModifiedBy>
  <cp:revision>26</cp:revision>
  <dcterms:created xsi:type="dcterms:W3CDTF">2011-01-04T08:26:27Z</dcterms:created>
  <dcterms:modified xsi:type="dcterms:W3CDTF">2011-02-18T09:59:06Z</dcterms:modified>
</cp:coreProperties>
</file>